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91" r:id="rId2"/>
    <p:sldId id="273" r:id="rId3"/>
    <p:sldId id="276" r:id="rId4"/>
    <p:sldId id="278" r:id="rId5"/>
    <p:sldId id="283" r:id="rId6"/>
    <p:sldId id="284" r:id="rId7"/>
    <p:sldId id="285" r:id="rId8"/>
    <p:sldId id="286" r:id="rId9"/>
    <p:sldId id="287" r:id="rId10"/>
    <p:sldId id="288" r:id="rId11"/>
    <p:sldId id="289" r:id="rId12"/>
    <p:sldId id="293" r:id="rId13"/>
    <p:sldId id="275" r:id="rId14"/>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91"/>
            <p14:sldId id="273"/>
            <p14:sldId id="276"/>
            <p14:sldId id="278"/>
            <p14:sldId id="283"/>
            <p14:sldId id="284"/>
            <p14:sldId id="285"/>
            <p14:sldId id="286"/>
            <p14:sldId id="287"/>
            <p14:sldId id="288"/>
            <p14:sldId id="289"/>
            <p14:sldId id="293"/>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5FF"/>
    <a:srgbClr val="00FD00"/>
    <a:srgbClr val="00FF32"/>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15"/>
    <p:restoredTop sz="96928"/>
  </p:normalViewPr>
  <p:slideViewPr>
    <p:cSldViewPr snapToGrid="0" snapToObjects="1">
      <p:cViewPr varScale="1">
        <p:scale>
          <a:sx n="117" d="100"/>
          <a:sy n="117" d="100"/>
        </p:scale>
        <p:origin x="58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18/02/2023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2</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3465285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4</a:t>
            </a:fld>
            <a:endParaRPr lang="en-LT"/>
          </a:p>
        </p:txBody>
      </p:sp>
    </p:spTree>
    <p:extLst>
      <p:ext uri="{BB962C8B-B14F-4D97-AF65-F5344CB8AC3E}">
        <p14:creationId xmlns:p14="http://schemas.microsoft.com/office/powerpoint/2010/main" val="3549696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5</a:t>
            </a:fld>
            <a:endParaRPr lang="en-LT"/>
          </a:p>
        </p:txBody>
      </p:sp>
    </p:spTree>
    <p:extLst>
      <p:ext uri="{BB962C8B-B14F-4D97-AF65-F5344CB8AC3E}">
        <p14:creationId xmlns:p14="http://schemas.microsoft.com/office/powerpoint/2010/main" val="286153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7</a:t>
            </a:fld>
            <a:endParaRPr lang="en-LT"/>
          </a:p>
        </p:txBody>
      </p:sp>
    </p:spTree>
    <p:extLst>
      <p:ext uri="{BB962C8B-B14F-4D97-AF65-F5344CB8AC3E}">
        <p14:creationId xmlns:p14="http://schemas.microsoft.com/office/powerpoint/2010/main" val="3173590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9</a:t>
            </a:fld>
            <a:endParaRPr lang="en-LT"/>
          </a:p>
        </p:txBody>
      </p:sp>
    </p:spTree>
    <p:extLst>
      <p:ext uri="{BB962C8B-B14F-4D97-AF65-F5344CB8AC3E}">
        <p14:creationId xmlns:p14="http://schemas.microsoft.com/office/powerpoint/2010/main" val="271940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11</a:t>
            </a:fld>
            <a:endParaRPr lang="en-LT"/>
          </a:p>
        </p:txBody>
      </p:sp>
    </p:spTree>
    <p:extLst>
      <p:ext uri="{BB962C8B-B14F-4D97-AF65-F5344CB8AC3E}">
        <p14:creationId xmlns:p14="http://schemas.microsoft.com/office/powerpoint/2010/main" val="2264860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12</a:t>
            </a:fld>
            <a:endParaRPr lang="en-LT"/>
          </a:p>
        </p:txBody>
      </p:sp>
    </p:spTree>
    <p:extLst>
      <p:ext uri="{BB962C8B-B14F-4D97-AF65-F5344CB8AC3E}">
        <p14:creationId xmlns:p14="http://schemas.microsoft.com/office/powerpoint/2010/main" val="1793241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18/02/2023</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18/02/2023</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18/02/2023</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18/02/2023</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18/02/2023</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18/02/2023</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18/02/2023</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18/02/2023</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18/02/2023</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18/02/2023</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18/02/2023</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18/02/2023</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gif"/><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gif"/><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gif"/><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gif"/><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B53C73-D0BE-5948-1F36-C618FF3ACD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4242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A7F3EE-D3BF-8424-D1FC-AFAA592A0AB5}"/>
              </a:ext>
            </a:extLst>
          </p:cNvPr>
          <p:cNvPicPr>
            <a:picLocks noChangeAspect="1"/>
          </p:cNvPicPr>
          <p:nvPr/>
        </p:nvPicPr>
        <p:blipFill>
          <a:blip r:embed="rId2"/>
          <a:stretch>
            <a:fillRect/>
          </a:stretch>
        </p:blipFill>
        <p:spPr>
          <a:xfrm>
            <a:off x="0" y="-1"/>
            <a:ext cx="12192000" cy="7015163"/>
          </a:xfrm>
          <a:prstGeom prst="rect">
            <a:avLst/>
          </a:prstGeom>
        </p:spPr>
      </p:pic>
      <p:pic>
        <p:nvPicPr>
          <p:cNvPr id="5" name="Picture 4">
            <a:extLst>
              <a:ext uri="{FF2B5EF4-FFF2-40B4-BE49-F238E27FC236}">
                <a16:creationId xmlns:a16="http://schemas.microsoft.com/office/drawing/2014/main" id="{B0735D15-FB3C-A97F-86C9-D7198F5C1383}"/>
              </a:ext>
            </a:extLst>
          </p:cNvPr>
          <p:cNvPicPr>
            <a:picLocks noChangeAspect="1"/>
          </p:cNvPicPr>
          <p:nvPr/>
        </p:nvPicPr>
        <p:blipFill>
          <a:blip r:embed="rId3"/>
          <a:stretch>
            <a:fillRect/>
          </a:stretch>
        </p:blipFill>
        <p:spPr>
          <a:xfrm>
            <a:off x="0" y="4686300"/>
            <a:ext cx="12192000" cy="2328862"/>
          </a:xfrm>
          <a:prstGeom prst="rect">
            <a:avLst/>
          </a:prstGeom>
        </p:spPr>
      </p:pic>
      <p:sp>
        <p:nvSpPr>
          <p:cNvPr id="6" name="TextBox 5">
            <a:extLst>
              <a:ext uri="{FF2B5EF4-FFF2-40B4-BE49-F238E27FC236}">
                <a16:creationId xmlns:a16="http://schemas.microsoft.com/office/drawing/2014/main" id="{3A40C128-4328-D391-ACB6-4CD3DC9D2EA4}"/>
              </a:ext>
            </a:extLst>
          </p:cNvPr>
          <p:cNvSpPr txBox="1"/>
          <p:nvPr/>
        </p:nvSpPr>
        <p:spPr>
          <a:xfrm>
            <a:off x="971550" y="5143500"/>
            <a:ext cx="10558463" cy="1200329"/>
          </a:xfrm>
          <a:prstGeom prst="rect">
            <a:avLst/>
          </a:prstGeom>
          <a:noFill/>
        </p:spPr>
        <p:txBody>
          <a:bodyPr wrap="square" rtlCol="0">
            <a:spAutoFit/>
          </a:bodyPr>
          <a:lstStyle/>
          <a:p>
            <a:r>
              <a:rPr lang="en-NP" sz="2400" dirty="0">
                <a:solidFill>
                  <a:schemeClr val="bg1"/>
                </a:solidFill>
              </a:rPr>
              <a:t>Quick Sort is a divide and conqure algorithm. </a:t>
            </a:r>
            <a:r>
              <a:rPr lang="en-US" sz="2400" dirty="0">
                <a:solidFill>
                  <a:schemeClr val="bg1"/>
                </a:solidFill>
              </a:rPr>
              <a:t>T</a:t>
            </a:r>
            <a:r>
              <a:rPr lang="en-NP" sz="2400" dirty="0">
                <a:solidFill>
                  <a:schemeClr val="bg1"/>
                </a:solidFill>
              </a:rPr>
              <a:t>he intuitive idea behind quick sort is it picks an elements and then partitions the array around the pivot element. </a:t>
            </a:r>
            <a:r>
              <a:rPr lang="en-US" sz="2400" dirty="0">
                <a:solidFill>
                  <a:schemeClr val="bg1"/>
                </a:solidFill>
              </a:rPr>
              <a:t>S</a:t>
            </a:r>
            <a:r>
              <a:rPr lang="en-NP" sz="2400" dirty="0">
                <a:solidFill>
                  <a:schemeClr val="bg1"/>
                </a:solidFill>
              </a:rPr>
              <a:t>ubsequently, it calls itself recursively and partitions the two subarrays thereafter.</a:t>
            </a:r>
          </a:p>
        </p:txBody>
      </p:sp>
      <p:pic>
        <p:nvPicPr>
          <p:cNvPr id="8" name="Picture 7">
            <a:extLst>
              <a:ext uri="{FF2B5EF4-FFF2-40B4-BE49-F238E27FC236}">
                <a16:creationId xmlns:a16="http://schemas.microsoft.com/office/drawing/2014/main" id="{FA785052-19BE-9248-769C-A1CFD064977F}"/>
              </a:ext>
            </a:extLst>
          </p:cNvPr>
          <p:cNvPicPr>
            <a:picLocks noChangeAspect="1"/>
          </p:cNvPicPr>
          <p:nvPr/>
        </p:nvPicPr>
        <p:blipFill>
          <a:blip r:embed="rId3"/>
          <a:stretch>
            <a:fillRect/>
          </a:stretch>
        </p:blipFill>
        <p:spPr>
          <a:xfrm>
            <a:off x="2209800" y="842963"/>
            <a:ext cx="7772400" cy="471487"/>
          </a:xfrm>
          <a:prstGeom prst="rect">
            <a:avLst/>
          </a:prstGeom>
        </p:spPr>
      </p:pic>
    </p:spTree>
    <p:extLst>
      <p:ext uri="{BB962C8B-B14F-4D97-AF65-F5344CB8AC3E}">
        <p14:creationId xmlns:p14="http://schemas.microsoft.com/office/powerpoint/2010/main" val="4179166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698"/>
            <a:lum/>
          </a:blip>
          <a:srcRect/>
          <a:stretch>
            <a:fillRect t="-12000" b="-12000"/>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5D0BD90-6384-4F42-BDBE-A945AF012A9F}"/>
              </a:ext>
            </a:extLst>
          </p:cNvPr>
          <p:cNvSpPr/>
          <p:nvPr/>
        </p:nvSpPr>
        <p:spPr>
          <a:xfrm>
            <a:off x="6003635" y="385357"/>
            <a:ext cx="184731" cy="923330"/>
          </a:xfrm>
          <a:prstGeom prst="rect">
            <a:avLst/>
          </a:prstGeom>
        </p:spPr>
        <p:txBody>
          <a:bodyPr wrap="none">
            <a:spAutoFit/>
          </a:bodyPr>
          <a:lstStyle/>
          <a:p>
            <a:pPr algn="ct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627888" y="139136"/>
            <a:ext cx="10522838" cy="707886"/>
          </a:xfrm>
          <a:prstGeom prst="rect">
            <a:avLst/>
          </a:prstGeom>
        </p:spPr>
        <p:txBody>
          <a:bodyPr wrap="square">
            <a:spAutoFit/>
          </a:bodyPr>
          <a:lstStyle/>
          <a:p>
            <a:pPr algn="ct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Time </a:t>
            </a:r>
            <a:r>
              <a:rPr lang="en-US" sz="4000" spc="300" dirty="0">
                <a:solidFill>
                  <a:schemeClr val="bg1"/>
                </a:solidFill>
                <a:effectLst>
                  <a:outerShdw blurRad="292100" sx="102000" sy="102000" algn="ctr" rotWithShape="0">
                    <a:prstClr val="black">
                      <a:alpha val="52000"/>
                    </a:prstClr>
                  </a:outerShdw>
                </a:effectLst>
                <a:latin typeface="Montserrat" panose="00000500000000000000" pitchFamily="2" charset="0"/>
              </a:rPr>
              <a:t>Complexity Of </a:t>
            </a: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Quick</a:t>
            </a:r>
            <a:r>
              <a:rPr lang="en-US" sz="4000" spc="300" dirty="0">
                <a:solidFill>
                  <a:schemeClr val="bg2">
                    <a:lumMod val="75000"/>
                  </a:schemeClr>
                </a:solidFill>
                <a:effectLst>
                  <a:outerShdw blurRad="292100" sx="102000" sy="102000" algn="ctr" rotWithShape="0">
                    <a:prstClr val="black">
                      <a:alpha val="52000"/>
                    </a:prstClr>
                  </a:outerShdw>
                </a:effectLst>
                <a:latin typeface="Montserrat" panose="00000500000000000000" pitchFamily="2" charset="0"/>
              </a:rPr>
              <a:t> </a:t>
            </a: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Sort</a:t>
            </a:r>
            <a:endParaRPr lang="en-LT" sz="4000" spc="30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5" name="TextBox 4">
            <a:extLst>
              <a:ext uri="{FF2B5EF4-FFF2-40B4-BE49-F238E27FC236}">
                <a16:creationId xmlns:a16="http://schemas.microsoft.com/office/drawing/2014/main" id="{60512DD1-A877-4E3B-04CC-E97EFAC86370}"/>
              </a:ext>
            </a:extLst>
          </p:cNvPr>
          <p:cNvSpPr txBox="1"/>
          <p:nvPr/>
        </p:nvSpPr>
        <p:spPr>
          <a:xfrm>
            <a:off x="627888" y="1009376"/>
            <a:ext cx="10936224" cy="369332"/>
          </a:xfrm>
          <a:prstGeom prst="rect">
            <a:avLst/>
          </a:prstGeom>
          <a:noFill/>
        </p:spPr>
        <p:txBody>
          <a:bodyPr wrap="square" rtlCol="0">
            <a:spAutoFit/>
          </a:bodyPr>
          <a:lstStyle/>
          <a:p>
            <a:endParaRPr lang="en-NP" dirty="0"/>
          </a:p>
        </p:txBody>
      </p:sp>
      <p:pic>
        <p:nvPicPr>
          <p:cNvPr id="3" name="Picture 2">
            <a:extLst>
              <a:ext uri="{FF2B5EF4-FFF2-40B4-BE49-F238E27FC236}">
                <a16:creationId xmlns:a16="http://schemas.microsoft.com/office/drawing/2014/main" id="{F31E2FC2-7F0D-65B6-314A-594EF6C272E2}"/>
              </a:ext>
            </a:extLst>
          </p:cNvPr>
          <p:cNvPicPr>
            <a:picLocks noChangeAspect="1"/>
          </p:cNvPicPr>
          <p:nvPr/>
        </p:nvPicPr>
        <p:blipFill>
          <a:blip r:embed="rId4"/>
          <a:stretch>
            <a:fillRect/>
          </a:stretch>
        </p:blipFill>
        <p:spPr>
          <a:xfrm>
            <a:off x="0" y="1308687"/>
            <a:ext cx="12192000" cy="5549313"/>
          </a:xfrm>
          <a:prstGeom prst="rect">
            <a:avLst/>
          </a:prstGeom>
        </p:spPr>
      </p:pic>
    </p:spTree>
    <p:extLst>
      <p:ext uri="{BB962C8B-B14F-4D97-AF65-F5344CB8AC3E}">
        <p14:creationId xmlns:p14="http://schemas.microsoft.com/office/powerpoint/2010/main" val="224471241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8000"/>
            <a:extLst>
              <a:ext uri="{BEBA8EAE-BF5A-486C-A8C5-ECC9F3942E4B}">
                <a14:imgProps xmlns:a14="http://schemas.microsoft.com/office/drawing/2010/main">
                  <a14:imgLayer r:embed="rId4">
                    <a14:imgEffect>
                      <a14:sharpenSoften amount="-100000"/>
                    </a14:imgEffect>
                    <a14:imgEffect>
                      <a14:saturation sat="69000"/>
                    </a14:imgEffect>
                    <a14:imgEffect>
                      <a14:brightnessContrast bright="1000" contrast="7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BA49A1-C4F8-6543-8240-061A4699B32F}"/>
              </a:ext>
            </a:extLst>
          </p:cNvPr>
          <p:cNvSpPr/>
          <p:nvPr/>
        </p:nvSpPr>
        <p:spPr>
          <a:xfrm>
            <a:off x="0" y="-21759"/>
            <a:ext cx="13001625" cy="1323439"/>
          </a:xfrm>
          <a:prstGeom prst="rect">
            <a:avLst/>
          </a:prstGeom>
        </p:spPr>
        <p:txBody>
          <a:bodyPr wrap="square">
            <a:spAutoFit/>
          </a:bodyPr>
          <a:lstStyle/>
          <a:p>
            <a:pPr algn="l"/>
            <a:r>
              <a:rPr lang="en-US" sz="6000" b="1" dirty="0">
                <a:solidFill>
                  <a:schemeClr val="accent1"/>
                </a:solidFill>
                <a:latin typeface="-apple-system"/>
              </a:rPr>
              <a:t>            </a:t>
            </a:r>
            <a:r>
              <a:rPr lang="en-US" sz="8000" b="1" dirty="0">
                <a:solidFill>
                  <a:schemeClr val="accent1"/>
                </a:solidFill>
                <a:latin typeface="-apple-system"/>
              </a:rPr>
              <a:t>IMPLE</a:t>
            </a:r>
            <a:r>
              <a:rPr lang="en-US" sz="8000" b="1" dirty="0">
                <a:solidFill>
                  <a:schemeClr val="bg1"/>
                </a:solidFill>
                <a:latin typeface="-apple-system"/>
              </a:rPr>
              <a:t>MEN</a:t>
            </a:r>
            <a:r>
              <a:rPr lang="en-US" sz="8000" b="1" dirty="0">
                <a:solidFill>
                  <a:schemeClr val="accent1"/>
                </a:solidFill>
                <a:latin typeface="-apple-system"/>
              </a:rPr>
              <a:t>TATION</a:t>
            </a:r>
            <a:endParaRPr lang="en-US" sz="8000" b="1" i="0" dirty="0">
              <a:solidFill>
                <a:schemeClr val="accent1"/>
              </a:solidFill>
              <a:effectLst/>
              <a:latin typeface="-apple-system"/>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0" y="1099614"/>
            <a:ext cx="12192000" cy="3477875"/>
          </a:xfrm>
          <a:prstGeom prst="rect">
            <a:avLst/>
          </a:prstGeom>
        </p:spPr>
        <p:txBody>
          <a:bodyPr wrap="square">
            <a:spAutoFit/>
          </a:bodyPr>
          <a:lstStyle/>
          <a:p>
            <a:pPr algn="just"/>
            <a:r>
              <a:rPr lang="en-US" sz="2000" b="0" i="0" dirty="0">
                <a:solidFill>
                  <a:schemeClr val="accent6">
                    <a:lumMod val="40000"/>
                    <a:lumOff val="60000"/>
                  </a:schemeClr>
                </a:solidFill>
                <a:effectLst/>
                <a:latin typeface="-apple-system"/>
              </a:rPr>
              <a:t>The visualizer basically plays with colors to better understand what is happening in the algorithm. The data here is the bars that are generated randomly with arbitrary heights.</a:t>
            </a:r>
          </a:p>
          <a:p>
            <a:pPr algn="just"/>
            <a:r>
              <a:rPr lang="en-US" sz="2000" b="0" i="0" dirty="0">
                <a:solidFill>
                  <a:schemeClr val="accent6">
                    <a:lumMod val="40000"/>
                    <a:lumOff val="60000"/>
                  </a:schemeClr>
                </a:solidFill>
                <a:effectLst/>
                <a:latin typeface="-apple-system"/>
              </a:rPr>
              <a:t>When the algorithm runs, these bars or segments change to three different colors yellow, red, and green, each holding its own function.</a:t>
            </a:r>
          </a:p>
          <a:p>
            <a:pPr algn="just"/>
            <a:r>
              <a:rPr lang="en-US" sz="2000" b="0" i="0" dirty="0">
                <a:solidFill>
                  <a:schemeClr val="accent6">
                    <a:lumMod val="40000"/>
                    <a:lumOff val="60000"/>
                  </a:schemeClr>
                </a:solidFill>
                <a:effectLst/>
                <a:latin typeface="-apple-system"/>
              </a:rPr>
              <a:t>The yellow segment represents that the algorithm is looking at that particular segment. If it is changing a certain segment it will mark it as red. If the final position of the segment is where it is now that is in a sorted position, it will mark it as green.</a:t>
            </a:r>
          </a:p>
          <a:p>
            <a:pPr algn="just"/>
            <a:r>
              <a:rPr lang="en-US" sz="2000" b="0" i="0" dirty="0">
                <a:solidFill>
                  <a:schemeClr val="accent6">
                    <a:lumMod val="40000"/>
                    <a:lumOff val="60000"/>
                  </a:schemeClr>
                </a:solidFill>
                <a:effectLst/>
                <a:latin typeface="-apple-system"/>
              </a:rPr>
              <a:t>Once the algorithm is running, it disables all the buttons so that sorting can be performed uninterruptedly. Color and height are changed accordingly while the algorithm is working.</a:t>
            </a:r>
          </a:p>
          <a:p>
            <a:pPr algn="just"/>
            <a:br>
              <a:rPr lang="en-US" sz="2000" dirty="0">
                <a:solidFill>
                  <a:schemeClr val="accent6">
                    <a:lumMod val="40000"/>
                    <a:lumOff val="60000"/>
                  </a:schemeClr>
                </a:solidFill>
              </a:rPr>
            </a:br>
            <a:endParaRPr lang="en-LT" sz="2000" spc="300">
              <a:solidFill>
                <a:schemeClr val="accent6">
                  <a:lumMod val="40000"/>
                  <a:lumOff val="60000"/>
                </a:schemeClr>
              </a:solidFill>
              <a:latin typeface="Angsana New" panose="02020603050405020304" pitchFamily="18" charset="-34"/>
              <a:cs typeface="Angsana New" panose="02020603050405020304" pitchFamily="18" charset="-34"/>
            </a:endParaRPr>
          </a:p>
        </p:txBody>
      </p:sp>
      <p:pic>
        <p:nvPicPr>
          <p:cNvPr id="3" name="Picture 2">
            <a:extLst>
              <a:ext uri="{FF2B5EF4-FFF2-40B4-BE49-F238E27FC236}">
                <a16:creationId xmlns:a16="http://schemas.microsoft.com/office/drawing/2014/main" id="{3F6F8484-5F1D-3B39-5CA9-621B1C056F67}"/>
              </a:ext>
            </a:extLst>
          </p:cNvPr>
          <p:cNvPicPr>
            <a:picLocks noChangeAspect="1"/>
          </p:cNvPicPr>
          <p:nvPr/>
        </p:nvPicPr>
        <p:blipFill>
          <a:blip r:embed="rId5"/>
          <a:stretch>
            <a:fillRect/>
          </a:stretch>
        </p:blipFill>
        <p:spPr>
          <a:xfrm>
            <a:off x="5312229" y="3946071"/>
            <a:ext cx="6770914" cy="2835728"/>
          </a:xfrm>
          <a:prstGeom prst="rect">
            <a:avLst/>
          </a:prstGeom>
        </p:spPr>
      </p:pic>
    </p:spTree>
    <p:extLst>
      <p:ext uri="{BB962C8B-B14F-4D97-AF65-F5344CB8AC3E}">
        <p14:creationId xmlns:p14="http://schemas.microsoft.com/office/powerpoint/2010/main" val="29541675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29F581C-915B-3B4C-9A89-1AA8FB4A24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60000"/>
                    </a14:imgEffect>
                    <a14:imgEffect>
                      <a14:brightnessContrast bright="-11000" contrast="59000"/>
                    </a14:imgEffect>
                  </a14:imgLayer>
                </a14:imgProps>
              </a:ext>
            </a:extLst>
          </a:blip>
          <a:srcRect/>
          <a:stretch/>
        </p:blipFill>
        <p:spPr bwMode="auto">
          <a:xfrm>
            <a:off x="0" y="0"/>
            <a:ext cx="12191999" cy="6858000"/>
          </a:xfrm>
          <a:prstGeom prst="rect">
            <a:avLst/>
          </a:prstGeom>
          <a:blipFill dpi="0" rotWithShape="1">
            <a:blip r:embed="rId5">
              <a:alphaModFix amt="84735"/>
            </a:blip>
            <a:srcRect/>
            <a:tile tx="0" ty="0" sx="100000" sy="100000" flip="none" algn="tl"/>
          </a:blipFill>
          <a:effectLst>
            <a:outerShdw blurRad="50800" dist="50800" dir="5400000" algn="ctr" rotWithShape="0">
              <a:srgbClr val="000000"/>
            </a:outerShdw>
          </a:effec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368686" y="2859960"/>
            <a:ext cx="2186661" cy="2001846"/>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767261" y="387785"/>
            <a:ext cx="2764296" cy="2659202"/>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10" name="Rectangle 9">
            <a:extLst>
              <a:ext uri="{FF2B5EF4-FFF2-40B4-BE49-F238E27FC236}">
                <a16:creationId xmlns:a16="http://schemas.microsoft.com/office/drawing/2014/main" id="{0CE686A0-D3CF-4B45-AB0E-0CEACD1B22AE}"/>
              </a:ext>
            </a:extLst>
          </p:cNvPr>
          <p:cNvSpPr/>
          <p:nvPr/>
        </p:nvSpPr>
        <p:spPr>
          <a:xfrm>
            <a:off x="3155119" y="2385268"/>
            <a:ext cx="8915400" cy="1323439"/>
          </a:xfrm>
          <a:prstGeom prst="rect">
            <a:avLst/>
          </a:prstGeom>
        </p:spPr>
        <p:txBody>
          <a:bodyPr wrap="square">
            <a:spAutoFit/>
          </a:bodyPr>
          <a:lstStyle/>
          <a:p>
            <a:pPr algn="just">
              <a:defRPr/>
            </a:pPr>
            <a:r>
              <a:rPr kumimoji="0" lang="en-US" sz="2000" b="0" i="0" u="none" strike="noStrike" kern="1200" cap="none" spc="300" normalizeH="0" baseline="0" noProof="0" dirty="0">
                <a:ln>
                  <a:noFill/>
                </a:ln>
                <a:solidFill>
                  <a:schemeClr val="accent6">
                    <a:lumMod val="20000"/>
                    <a:lumOff val="80000"/>
                  </a:schemeClr>
                </a:solidFill>
                <a:effectLst/>
                <a:uLnTx/>
                <a:uFillTx/>
                <a:latin typeface="Raleway" panose="020B0503030101060003" pitchFamily="34" charset="77"/>
                <a:ea typeface="+mn-ea"/>
                <a:cs typeface="+mn-cs"/>
              </a:rPr>
              <a:t>Through the implementation of Sorting Algorithms in HTML,CSS and JavaScript, Sorting Visualizer was developed to make a clear understandability of various algorithms of data structures. </a:t>
            </a:r>
            <a:endParaRPr kumimoji="0" lang="en-LT" sz="2000" b="0" i="0" u="none" strike="noStrike" kern="1200" cap="none" spc="300" normalizeH="0" baseline="0" noProof="0">
              <a:ln>
                <a:noFill/>
              </a:ln>
              <a:solidFill>
                <a:schemeClr val="accent6">
                  <a:lumMod val="20000"/>
                  <a:lumOff val="80000"/>
                </a:schemeClr>
              </a:solidFill>
              <a:effectLst/>
              <a:uLnTx/>
              <a:uFillTx/>
              <a:latin typeface="Raleway" panose="020B0503030101060003" pitchFamily="34" charset="77"/>
              <a:ea typeface="+mn-ea"/>
              <a:cs typeface="+mn-cs"/>
            </a:endParaRPr>
          </a:p>
        </p:txBody>
      </p:sp>
      <p:sp>
        <p:nvSpPr>
          <p:cNvPr id="12" name="Rectangle 11">
            <a:extLst>
              <a:ext uri="{FF2B5EF4-FFF2-40B4-BE49-F238E27FC236}">
                <a16:creationId xmlns:a16="http://schemas.microsoft.com/office/drawing/2014/main" id="{99D1D594-5228-7E40-8C11-673A42AE8EE2}"/>
              </a:ext>
            </a:extLst>
          </p:cNvPr>
          <p:cNvSpPr/>
          <p:nvPr/>
        </p:nvSpPr>
        <p:spPr>
          <a:xfrm>
            <a:off x="585696" y="0"/>
            <a:ext cx="10414785" cy="3046988"/>
          </a:xfrm>
          <a:prstGeom prst="rect">
            <a:avLst/>
          </a:prstGeom>
        </p:spPr>
        <p:txBody>
          <a:bodyPr wrap="square">
            <a:spAutoFit/>
          </a:bodyPr>
          <a:lstStyle/>
          <a:p>
            <a:pPr algn="ctr">
              <a:defRPr/>
            </a:pPr>
            <a:r>
              <a:rPr kumimoji="0" lang="en-US" sz="9600" b="1" i="0" u="none" strike="noStrike" kern="1200" cap="none" spc="-150" normalizeH="0" baseline="0" noProof="0" dirty="0">
                <a:ln>
                  <a:noFill/>
                </a:ln>
                <a:solidFill>
                  <a:schemeClr val="accent6">
                    <a:lumMod val="60000"/>
                    <a:lumOff val="40000"/>
                  </a:schemeClr>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CONCLUSION</a:t>
            </a:r>
            <a:endParaRPr kumimoji="0" lang="en-LT" sz="9600" b="1" i="0" u="none" strike="noStrike" kern="1200" cap="none" spc="-150" normalizeH="0" baseline="0" noProof="0">
              <a:ln>
                <a:noFill/>
              </a:ln>
              <a:solidFill>
                <a:schemeClr val="accent6">
                  <a:lumMod val="60000"/>
                  <a:lumOff val="40000"/>
                </a:schemeClr>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9600" b="1" i="0" u="none" strike="noStrike" kern="1200" cap="none" spc="-150" normalizeH="0" baseline="0" noProof="0">
              <a:ln>
                <a:noFill/>
              </a:ln>
              <a:solidFill>
                <a:schemeClr val="accent6">
                  <a:lumMod val="60000"/>
                  <a:lumOff val="40000"/>
                </a:schemeClr>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2" name="TextBox 1">
            <a:extLst>
              <a:ext uri="{FF2B5EF4-FFF2-40B4-BE49-F238E27FC236}">
                <a16:creationId xmlns:a16="http://schemas.microsoft.com/office/drawing/2014/main" id="{780CD830-445B-ADCC-B222-9721E758C82E}"/>
              </a:ext>
            </a:extLst>
          </p:cNvPr>
          <p:cNvSpPr txBox="1"/>
          <p:nvPr/>
        </p:nvSpPr>
        <p:spPr>
          <a:xfrm>
            <a:off x="147500" y="5552657"/>
            <a:ext cx="5393328" cy="738664"/>
          </a:xfrm>
          <a:prstGeom prst="rect">
            <a:avLst/>
          </a:prstGeom>
          <a:noFill/>
        </p:spPr>
        <p:txBody>
          <a:bodyPr wrap="square" rtlCol="0">
            <a:spAutoFit/>
          </a:bodyPr>
          <a:lstStyle/>
          <a:p>
            <a:r>
              <a:rPr lang="en-NP" sz="2400" dirty="0">
                <a:solidFill>
                  <a:schemeClr val="accent6">
                    <a:lumMod val="75000"/>
                  </a:schemeClr>
                </a:solidFill>
              </a:rPr>
              <a:t>REFRENCES :-</a:t>
            </a:r>
          </a:p>
          <a:p>
            <a:r>
              <a:rPr lang="en-US" dirty="0">
                <a:solidFill>
                  <a:schemeClr val="bg1">
                    <a:lumMod val="65000"/>
                  </a:schemeClr>
                </a:solidFill>
              </a:rPr>
              <a:t>https://www.crio.do/blog/top-10-sorting-algorithms/</a:t>
            </a:r>
            <a:endParaRPr lang="en-NP" dirty="0">
              <a:solidFill>
                <a:schemeClr val="bg1">
                  <a:lumMod val="65000"/>
                </a:schemeClr>
              </a:solidFill>
            </a:endParaRPr>
          </a:p>
        </p:txBody>
      </p:sp>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8000"/>
            <a:extLst>
              <a:ext uri="{BEBA8EAE-BF5A-486C-A8C5-ECC9F3942E4B}">
                <a14:imgProps xmlns:a14="http://schemas.microsoft.com/office/drawing/2010/main">
                  <a14:imgLayer r:embed="rId4">
                    <a14:imgEffect>
                      <a14:sharpenSoften amount="-100000"/>
                    </a14:imgEffect>
                    <a14:imgEffect>
                      <a14:saturation sat="69000"/>
                    </a14:imgEffect>
                    <a14:imgEffect>
                      <a14:brightnessContrast bright="1000" contrast="7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BA49A1-C4F8-6543-8240-061A4699B32F}"/>
              </a:ext>
            </a:extLst>
          </p:cNvPr>
          <p:cNvSpPr/>
          <p:nvPr/>
        </p:nvSpPr>
        <p:spPr>
          <a:xfrm>
            <a:off x="-442913" y="162342"/>
            <a:ext cx="13001625" cy="1446550"/>
          </a:xfrm>
          <a:prstGeom prst="rect">
            <a:avLst/>
          </a:prstGeom>
        </p:spPr>
        <p:txBody>
          <a:bodyPr wrap="square">
            <a:spAutoFit/>
          </a:bodyPr>
          <a:lstStyle/>
          <a:p>
            <a:pPr algn="ctr"/>
            <a:r>
              <a:rPr lang="en-US" sz="8800" b="1" spc="-150" dirty="0">
                <a:solidFill>
                  <a:schemeClr val="accent1">
                    <a:lumMod val="20000"/>
                    <a:lumOff val="80000"/>
                  </a:schemeClr>
                </a:solidFill>
                <a:effectLst>
                  <a:outerShdw blurRad="419100" sx="102000" sy="102000" algn="ctr" rotWithShape="0">
                    <a:prstClr val="black">
                      <a:alpha val="29000"/>
                    </a:prstClr>
                  </a:outerShdw>
                </a:effectLst>
                <a:latin typeface="Raleway Black" panose="020B0503030101060003" pitchFamily="34" charset="77"/>
              </a:rPr>
              <a:t>PROJECT CONTENT</a:t>
            </a:r>
            <a:endParaRPr lang="en-LT" sz="8800" b="1" spc="-150">
              <a:solidFill>
                <a:schemeClr val="accent1">
                  <a:lumMod val="20000"/>
                  <a:lumOff val="80000"/>
                </a:schemeClr>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0" y="1558855"/>
            <a:ext cx="12192000" cy="5016758"/>
          </a:xfrm>
          <a:prstGeom prst="rect">
            <a:avLst/>
          </a:prstGeom>
        </p:spPr>
        <p:txBody>
          <a:bodyPr wrap="square">
            <a:spAutoFit/>
          </a:bodyPr>
          <a:lstStyle/>
          <a:p>
            <a:pPr algn="just"/>
            <a:r>
              <a:rPr lang="en-US" sz="4000" dirty="0">
                <a:solidFill>
                  <a:schemeClr val="accent4">
                    <a:lumMod val="40000"/>
                    <a:lumOff val="60000"/>
                  </a:schemeClr>
                </a:solidFill>
                <a:latin typeface="Angsana New" panose="02020603050405020304" pitchFamily="18" charset="-34"/>
                <a:cs typeface="Angsana New" panose="02020603050405020304" pitchFamily="18" charset="-34"/>
              </a:rPr>
              <a:t>To make it easier to study how the operations on data structure and various algorithms are performed. The data structures can be stack, queue and linked list etc. And algorithms are sorting like bubble sort, insertion sort etc. Aim behind implementation of this project to make a clear understandability of various algorithms of data structures. Using a web page this will simulates the data structure operations such as searching, sorting, insertion, deletion etc. In array, stack, queue, and linked list as well. Thus, our web page provides effective and efficient knowledge of data structures. This also provide some theoretical knowledge regarding the data structure.</a:t>
            </a:r>
            <a:endParaRPr lang="en-LT" sz="4000" spc="300">
              <a:solidFill>
                <a:schemeClr val="accent4">
                  <a:lumMod val="40000"/>
                  <a:lumOff val="60000"/>
                </a:schemeClr>
              </a:solidFill>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g">
            <a:extLst>
              <a:ext uri="{FF2B5EF4-FFF2-40B4-BE49-F238E27FC236}">
                <a16:creationId xmlns:a16="http://schemas.microsoft.com/office/drawing/2014/main" id="{FAE37928-628E-1B40-972B-1FCDC735566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3000"/>
                    </a14:imgEffect>
                    <a14:imgEffect>
                      <a14:colorTemperature colorTemp="6205"/>
                    </a14:imgEffect>
                    <a14:imgEffect>
                      <a14:saturation sat="108000"/>
                    </a14:imgEffect>
                    <a14:imgEffect>
                      <a14:brightnessContrast bright="-32000" contrast="19000"/>
                    </a14:imgEffect>
                  </a14:imgLayer>
                </a14:imgProps>
              </a:ext>
            </a:extLst>
          </a:blip>
          <a:srcRect/>
          <a:stretch/>
        </p:blipFill>
        <p:spPr bwMode="auto">
          <a:xfrm>
            <a:off x="0" y="0"/>
            <a:ext cx="12192000" cy="6858000"/>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6003635" y="385357"/>
            <a:ext cx="184731" cy="923330"/>
          </a:xfrm>
          <a:prstGeom prst="rect">
            <a:avLst/>
          </a:prstGeom>
        </p:spPr>
        <p:txBody>
          <a:bodyPr wrap="none">
            <a:spAutoFit/>
          </a:bodyPr>
          <a:lstStyle/>
          <a:p>
            <a:pPr algn="ct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1814026" y="290278"/>
            <a:ext cx="8379218" cy="1015663"/>
          </a:xfrm>
          <a:prstGeom prst="rect">
            <a:avLst/>
          </a:prstGeom>
        </p:spPr>
        <p:txBody>
          <a:bodyPr wrap="none">
            <a:spAutoFit/>
          </a:bodyPr>
          <a:lstStyle/>
          <a:p>
            <a:pPr algn="ctr"/>
            <a:r>
              <a:rPr lang="en-US" sz="6000" spc="300" dirty="0">
                <a:solidFill>
                  <a:schemeClr val="bg1"/>
                </a:solidFill>
                <a:effectLst>
                  <a:outerShdw blurRad="292100" sx="102000" sy="102000" algn="ctr" rotWithShape="0">
                    <a:prstClr val="black">
                      <a:alpha val="52000"/>
                    </a:prstClr>
                  </a:outerShdw>
                </a:effectLst>
                <a:latin typeface="Montserrat" panose="00000500000000000000" pitchFamily="2" charset="0"/>
              </a:rPr>
              <a:t>TYPES </a:t>
            </a:r>
            <a:r>
              <a:rPr lang="en-US" sz="6000" spc="300" dirty="0">
                <a:solidFill>
                  <a:schemeClr val="bg2">
                    <a:lumMod val="75000"/>
                  </a:schemeClr>
                </a:solidFill>
                <a:effectLst>
                  <a:outerShdw blurRad="292100" sx="102000" sy="102000" algn="ctr" rotWithShape="0">
                    <a:prstClr val="black">
                      <a:alpha val="52000"/>
                    </a:prstClr>
                  </a:outerShdw>
                </a:effectLst>
                <a:latin typeface="Montserrat" panose="00000500000000000000" pitchFamily="2" charset="0"/>
              </a:rPr>
              <a:t>OF</a:t>
            </a:r>
            <a:r>
              <a:rPr lang="en-US" sz="6000" spc="300" dirty="0">
                <a:solidFill>
                  <a:schemeClr val="bg1"/>
                </a:solidFill>
                <a:effectLst>
                  <a:outerShdw blurRad="292100" sx="102000" sy="102000" algn="ctr" rotWithShape="0">
                    <a:prstClr val="black">
                      <a:alpha val="52000"/>
                    </a:prstClr>
                  </a:outerShdw>
                </a:effectLst>
                <a:latin typeface="Montserrat" panose="00000500000000000000" pitchFamily="2" charset="0"/>
              </a:rPr>
              <a:t> SORTING</a:t>
            </a:r>
            <a:endParaRPr lang="en-LT" sz="6000" spc="30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3" name="Oval 2">
            <a:extLst>
              <a:ext uri="{FF2B5EF4-FFF2-40B4-BE49-F238E27FC236}">
                <a16:creationId xmlns:a16="http://schemas.microsoft.com/office/drawing/2014/main" id="{57267635-B9EC-685C-A7EA-4E6D8971E0CA}"/>
              </a:ext>
            </a:extLst>
          </p:cNvPr>
          <p:cNvSpPr/>
          <p:nvPr/>
        </p:nvSpPr>
        <p:spPr>
          <a:xfrm>
            <a:off x="3458745" y="1542901"/>
            <a:ext cx="2313890" cy="210889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spc="-150" dirty="0">
                <a:latin typeface="Raleway" panose="020B0503030101060003" pitchFamily="34" charset="77"/>
              </a:rPr>
              <a:t>MERGE </a:t>
            </a:r>
            <a:r>
              <a:rPr lang="en-US" sz="2400" b="1" spc="-150" dirty="0">
                <a:solidFill>
                  <a:schemeClr val="bg2">
                    <a:lumMod val="75000"/>
                  </a:schemeClr>
                </a:solidFill>
                <a:latin typeface="Raleway" panose="020B0503030101060003" pitchFamily="34" charset="77"/>
              </a:rPr>
              <a:t>SORT</a:t>
            </a:r>
            <a:endParaRPr lang="en-LT" sz="2400" b="1" spc="-150">
              <a:solidFill>
                <a:schemeClr val="bg2">
                  <a:lumMod val="75000"/>
                </a:schemeClr>
              </a:solidFill>
              <a:latin typeface="Raleway" panose="020B0503030101060003" pitchFamily="34" charset="77"/>
            </a:endParaRPr>
          </a:p>
        </p:txBody>
      </p:sp>
      <p:sp>
        <p:nvSpPr>
          <p:cNvPr id="9" name="Oval 8">
            <a:extLst>
              <a:ext uri="{FF2B5EF4-FFF2-40B4-BE49-F238E27FC236}">
                <a16:creationId xmlns:a16="http://schemas.microsoft.com/office/drawing/2014/main" id="{F8CB05A8-2153-CBFA-2BCB-16BA2501E994}"/>
              </a:ext>
            </a:extLst>
          </p:cNvPr>
          <p:cNvSpPr/>
          <p:nvPr/>
        </p:nvSpPr>
        <p:spPr>
          <a:xfrm>
            <a:off x="6191957" y="4053294"/>
            <a:ext cx="2313890" cy="210889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spc="-150" dirty="0">
                <a:latin typeface="Raleway" panose="020B0503030101060003" pitchFamily="34" charset="77"/>
              </a:rPr>
              <a:t>INSERTION</a:t>
            </a:r>
          </a:p>
          <a:p>
            <a:pPr algn="ctr"/>
            <a:r>
              <a:rPr lang="en-US" sz="2400" b="1" spc="-150" dirty="0">
                <a:solidFill>
                  <a:schemeClr val="bg2">
                    <a:lumMod val="75000"/>
                  </a:schemeClr>
                </a:solidFill>
                <a:latin typeface="Raleway" panose="020B0503030101060003" pitchFamily="34" charset="77"/>
              </a:rPr>
              <a:t>SORT</a:t>
            </a:r>
            <a:endParaRPr lang="en-LT" sz="2400" b="1" spc="-150">
              <a:solidFill>
                <a:schemeClr val="bg2">
                  <a:lumMod val="75000"/>
                </a:schemeClr>
              </a:solidFill>
              <a:latin typeface="Raleway" panose="020B0503030101060003" pitchFamily="34" charset="77"/>
            </a:endParaRPr>
          </a:p>
        </p:txBody>
      </p:sp>
      <p:sp>
        <p:nvSpPr>
          <p:cNvPr id="10" name="Oval 9">
            <a:extLst>
              <a:ext uri="{FF2B5EF4-FFF2-40B4-BE49-F238E27FC236}">
                <a16:creationId xmlns:a16="http://schemas.microsoft.com/office/drawing/2014/main" id="{34A9828A-0557-14CB-2974-9D902CD0DADD}"/>
              </a:ext>
            </a:extLst>
          </p:cNvPr>
          <p:cNvSpPr/>
          <p:nvPr/>
        </p:nvSpPr>
        <p:spPr>
          <a:xfrm>
            <a:off x="8833300" y="1596219"/>
            <a:ext cx="2313890" cy="210889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spc="-150" dirty="0">
                <a:latin typeface="Raleway" panose="020B0503030101060003" pitchFamily="34" charset="77"/>
              </a:rPr>
              <a:t>QUICK </a:t>
            </a:r>
            <a:r>
              <a:rPr lang="en-US" sz="2400" b="1" spc="-150" dirty="0">
                <a:solidFill>
                  <a:schemeClr val="bg2">
                    <a:lumMod val="75000"/>
                  </a:schemeClr>
                </a:solidFill>
                <a:latin typeface="Raleway" panose="020B0503030101060003" pitchFamily="34" charset="77"/>
              </a:rPr>
              <a:t>SORT</a:t>
            </a:r>
            <a:endParaRPr lang="en-LT" sz="2400" b="1" spc="-150">
              <a:solidFill>
                <a:schemeClr val="bg2">
                  <a:lumMod val="75000"/>
                </a:schemeClr>
              </a:solidFill>
              <a:latin typeface="Raleway" panose="020B0503030101060003" pitchFamily="34" charset="77"/>
            </a:endParaRPr>
          </a:p>
        </p:txBody>
      </p:sp>
      <p:sp>
        <p:nvSpPr>
          <p:cNvPr id="14" name="Oval 13">
            <a:extLst>
              <a:ext uri="{FF2B5EF4-FFF2-40B4-BE49-F238E27FC236}">
                <a16:creationId xmlns:a16="http://schemas.microsoft.com/office/drawing/2014/main" id="{75B75F8A-0A61-0A75-BC5E-6128C8379682}"/>
              </a:ext>
            </a:extLst>
          </p:cNvPr>
          <p:cNvSpPr/>
          <p:nvPr/>
        </p:nvSpPr>
        <p:spPr>
          <a:xfrm>
            <a:off x="118371" y="2886835"/>
            <a:ext cx="2757118" cy="2758061"/>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spc="-150" dirty="0">
                <a:latin typeface="Raleway" panose="020B0503030101060003" pitchFamily="34" charset="77"/>
              </a:rPr>
              <a:t>BUBBLE </a:t>
            </a:r>
          </a:p>
          <a:p>
            <a:pPr algn="ctr"/>
            <a:r>
              <a:rPr lang="en-US" sz="2400" b="1" spc="-150" dirty="0">
                <a:solidFill>
                  <a:schemeClr val="bg2">
                    <a:lumMod val="75000"/>
                  </a:schemeClr>
                </a:solidFill>
                <a:latin typeface="Raleway" panose="020B0503030101060003" pitchFamily="34" charset="77"/>
              </a:rPr>
              <a:t>SORT</a:t>
            </a:r>
            <a:endParaRPr lang="en-LT" sz="2400" b="1" spc="-150">
              <a:solidFill>
                <a:schemeClr val="bg2">
                  <a:lumMod val="75000"/>
                </a:schemeClr>
              </a:solidFill>
              <a:latin typeface="Raleway" panose="020B0503030101060003" pitchFamily="34" charset="77"/>
            </a:endParaRPr>
          </a:p>
        </p:txBody>
      </p:sp>
    </p:spTree>
    <p:extLst>
      <p:ext uri="{BB962C8B-B14F-4D97-AF65-F5344CB8AC3E}">
        <p14:creationId xmlns:p14="http://schemas.microsoft.com/office/powerpoint/2010/main" val="32510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698"/>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285000"/>
                    </a14:imgEffect>
                    <a14:imgEffect>
                      <a14:brightnessContrast bright="-68000" contrast="3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5D0BD90-6384-4F42-BDBE-A945AF012A9F}"/>
              </a:ext>
            </a:extLst>
          </p:cNvPr>
          <p:cNvSpPr/>
          <p:nvPr/>
        </p:nvSpPr>
        <p:spPr>
          <a:xfrm>
            <a:off x="6003635" y="385357"/>
            <a:ext cx="184731" cy="923330"/>
          </a:xfrm>
          <a:prstGeom prst="rect">
            <a:avLst/>
          </a:prstGeom>
        </p:spPr>
        <p:txBody>
          <a:bodyPr wrap="none">
            <a:spAutoFit/>
          </a:bodyPr>
          <a:lstStyle/>
          <a:p>
            <a:pPr algn="ct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pic>
        <p:nvPicPr>
          <p:cNvPr id="10" name="Picture 9">
            <a:extLst>
              <a:ext uri="{FF2B5EF4-FFF2-40B4-BE49-F238E27FC236}">
                <a16:creationId xmlns:a16="http://schemas.microsoft.com/office/drawing/2014/main" id="{8F094C0F-D920-E5B8-06A3-4AA836C1BC7B}"/>
              </a:ext>
            </a:extLst>
          </p:cNvPr>
          <p:cNvPicPr>
            <a:picLocks noChangeAspect="1"/>
          </p:cNvPicPr>
          <p:nvPr/>
        </p:nvPicPr>
        <p:blipFill>
          <a:blip r:embed="rId5"/>
          <a:stretch>
            <a:fillRect/>
          </a:stretch>
        </p:blipFill>
        <p:spPr>
          <a:xfrm>
            <a:off x="0" y="0"/>
            <a:ext cx="12192000" cy="6858000"/>
          </a:xfrm>
          <a:prstGeom prst="rect">
            <a:avLst/>
          </a:prstGeom>
          <a:blipFill dpi="0" rotWithShape="1">
            <a:blip r:embed="rId6">
              <a:alphaModFix amt="94000"/>
            </a:blip>
            <a:srcRect/>
            <a:stretch>
              <a:fillRect/>
            </a:stretch>
          </a:blipFill>
        </p:spPr>
      </p:pic>
      <p:sp>
        <p:nvSpPr>
          <p:cNvPr id="11" name="TextBox 10">
            <a:extLst>
              <a:ext uri="{FF2B5EF4-FFF2-40B4-BE49-F238E27FC236}">
                <a16:creationId xmlns:a16="http://schemas.microsoft.com/office/drawing/2014/main" id="{D09420F1-3E62-FFF5-5239-03A26EB9EED2}"/>
              </a:ext>
            </a:extLst>
          </p:cNvPr>
          <p:cNvSpPr txBox="1"/>
          <p:nvPr/>
        </p:nvSpPr>
        <p:spPr>
          <a:xfrm>
            <a:off x="2228851" y="1124021"/>
            <a:ext cx="7858124" cy="830997"/>
          </a:xfrm>
          <a:prstGeom prst="rect">
            <a:avLst/>
          </a:prstGeom>
          <a:noFill/>
        </p:spPr>
        <p:txBody>
          <a:bodyPr wrap="square" rtlCol="0">
            <a:spAutoFit/>
          </a:bodyPr>
          <a:lstStyle/>
          <a:p>
            <a:r>
              <a:rPr lang="en-NP" sz="2400" dirty="0">
                <a:solidFill>
                  <a:schemeClr val="bg2"/>
                </a:solidFill>
              </a:rPr>
              <a:t>The basic ideal of bubble sorting is that it repeatedly swaps adjacent sorting elements if they are not in desired order.</a:t>
            </a:r>
          </a:p>
        </p:txBody>
      </p:sp>
      <p:pic>
        <p:nvPicPr>
          <p:cNvPr id="13" name="Picture 12">
            <a:extLst>
              <a:ext uri="{FF2B5EF4-FFF2-40B4-BE49-F238E27FC236}">
                <a16:creationId xmlns:a16="http://schemas.microsoft.com/office/drawing/2014/main" id="{9A5BA08F-A1F2-F50F-1601-A68808151793}"/>
              </a:ext>
            </a:extLst>
          </p:cNvPr>
          <p:cNvPicPr>
            <a:picLocks noChangeAspect="1"/>
          </p:cNvPicPr>
          <p:nvPr/>
        </p:nvPicPr>
        <p:blipFill>
          <a:blip r:embed="rId7"/>
          <a:stretch>
            <a:fillRect/>
          </a:stretch>
        </p:blipFill>
        <p:spPr>
          <a:xfrm>
            <a:off x="3193256" y="670369"/>
            <a:ext cx="5929313" cy="353306"/>
          </a:xfrm>
          <a:prstGeom prst="rect">
            <a:avLst/>
          </a:prstGeom>
        </p:spPr>
      </p:pic>
    </p:spTree>
    <p:extLst>
      <p:ext uri="{BB962C8B-B14F-4D97-AF65-F5344CB8AC3E}">
        <p14:creationId xmlns:p14="http://schemas.microsoft.com/office/powerpoint/2010/main" val="19897707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698"/>
            <a:lum/>
          </a:blip>
          <a:srcRect/>
          <a:stretch>
            <a:fillRect t="-12000" b="-12000"/>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5D0BD90-6384-4F42-BDBE-A945AF012A9F}"/>
              </a:ext>
            </a:extLst>
          </p:cNvPr>
          <p:cNvSpPr/>
          <p:nvPr/>
        </p:nvSpPr>
        <p:spPr>
          <a:xfrm>
            <a:off x="6003635" y="385357"/>
            <a:ext cx="184731" cy="923330"/>
          </a:xfrm>
          <a:prstGeom prst="rect">
            <a:avLst/>
          </a:prstGeom>
        </p:spPr>
        <p:txBody>
          <a:bodyPr wrap="none">
            <a:spAutoFit/>
          </a:bodyPr>
          <a:lstStyle/>
          <a:p>
            <a:pPr algn="ct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774192" y="139136"/>
            <a:ext cx="9948671" cy="707886"/>
          </a:xfrm>
          <a:prstGeom prst="rect">
            <a:avLst/>
          </a:prstGeom>
        </p:spPr>
        <p:txBody>
          <a:bodyPr wrap="square">
            <a:spAutoFit/>
          </a:bodyPr>
          <a:lstStyle/>
          <a:p>
            <a:pPr algn="ct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Time </a:t>
            </a:r>
            <a:r>
              <a:rPr lang="en-US" sz="4000" spc="300" dirty="0">
                <a:solidFill>
                  <a:schemeClr val="bg1"/>
                </a:solidFill>
                <a:effectLst>
                  <a:outerShdw blurRad="292100" sx="102000" sy="102000" algn="ctr" rotWithShape="0">
                    <a:prstClr val="black">
                      <a:alpha val="52000"/>
                    </a:prstClr>
                  </a:outerShdw>
                </a:effectLst>
                <a:latin typeface="Montserrat" panose="00000500000000000000" pitchFamily="2" charset="0"/>
              </a:rPr>
              <a:t>Complexity Of </a:t>
            </a: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Bubble</a:t>
            </a:r>
            <a:r>
              <a:rPr lang="en-US" sz="4000" spc="300" dirty="0">
                <a:solidFill>
                  <a:schemeClr val="bg2">
                    <a:lumMod val="75000"/>
                  </a:schemeClr>
                </a:solidFill>
                <a:effectLst>
                  <a:outerShdw blurRad="292100" sx="102000" sy="102000" algn="ctr" rotWithShape="0">
                    <a:prstClr val="black">
                      <a:alpha val="52000"/>
                    </a:prstClr>
                  </a:outerShdw>
                </a:effectLst>
                <a:latin typeface="Montserrat" panose="00000500000000000000" pitchFamily="2" charset="0"/>
              </a:rPr>
              <a:t> </a:t>
            </a: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Sort</a:t>
            </a:r>
            <a:endParaRPr lang="en-LT" sz="4000" spc="30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5" name="TextBox 4">
            <a:extLst>
              <a:ext uri="{FF2B5EF4-FFF2-40B4-BE49-F238E27FC236}">
                <a16:creationId xmlns:a16="http://schemas.microsoft.com/office/drawing/2014/main" id="{60512DD1-A877-4E3B-04CC-E97EFAC86370}"/>
              </a:ext>
            </a:extLst>
          </p:cNvPr>
          <p:cNvSpPr txBox="1"/>
          <p:nvPr/>
        </p:nvSpPr>
        <p:spPr>
          <a:xfrm>
            <a:off x="627888" y="1009376"/>
            <a:ext cx="10936224" cy="369332"/>
          </a:xfrm>
          <a:prstGeom prst="rect">
            <a:avLst/>
          </a:prstGeom>
          <a:noFill/>
        </p:spPr>
        <p:txBody>
          <a:bodyPr wrap="square" rtlCol="0">
            <a:spAutoFit/>
          </a:bodyPr>
          <a:lstStyle/>
          <a:p>
            <a:endParaRPr lang="en-NP" dirty="0"/>
          </a:p>
        </p:txBody>
      </p:sp>
      <p:pic>
        <p:nvPicPr>
          <p:cNvPr id="6" name="Picture 5">
            <a:extLst>
              <a:ext uri="{FF2B5EF4-FFF2-40B4-BE49-F238E27FC236}">
                <a16:creationId xmlns:a16="http://schemas.microsoft.com/office/drawing/2014/main" id="{757BBBC7-8C4B-F915-2D15-4BC41016FD66}"/>
              </a:ext>
            </a:extLst>
          </p:cNvPr>
          <p:cNvPicPr>
            <a:picLocks noChangeAspect="1"/>
          </p:cNvPicPr>
          <p:nvPr/>
        </p:nvPicPr>
        <p:blipFill>
          <a:blip r:embed="rId4"/>
          <a:stretch>
            <a:fillRect/>
          </a:stretch>
        </p:blipFill>
        <p:spPr>
          <a:xfrm>
            <a:off x="0" y="3951256"/>
            <a:ext cx="12192000" cy="2852668"/>
          </a:xfrm>
          <a:prstGeom prst="rect">
            <a:avLst/>
          </a:prstGeom>
        </p:spPr>
      </p:pic>
      <p:pic>
        <p:nvPicPr>
          <p:cNvPr id="13" name="Picture 12">
            <a:extLst>
              <a:ext uri="{FF2B5EF4-FFF2-40B4-BE49-F238E27FC236}">
                <a16:creationId xmlns:a16="http://schemas.microsoft.com/office/drawing/2014/main" id="{7A9C4C5D-3F97-30D3-51AA-1A9EF7AB7FF1}"/>
              </a:ext>
            </a:extLst>
          </p:cNvPr>
          <p:cNvPicPr>
            <a:picLocks noChangeAspect="1"/>
          </p:cNvPicPr>
          <p:nvPr/>
        </p:nvPicPr>
        <p:blipFill>
          <a:blip r:embed="rId5"/>
          <a:stretch>
            <a:fillRect/>
          </a:stretch>
        </p:blipFill>
        <p:spPr>
          <a:xfrm>
            <a:off x="0" y="1093243"/>
            <a:ext cx="12192000" cy="2852668"/>
          </a:xfrm>
          <a:prstGeom prst="rect">
            <a:avLst/>
          </a:prstGeom>
        </p:spPr>
      </p:pic>
    </p:spTree>
    <p:extLst>
      <p:ext uri="{BB962C8B-B14F-4D97-AF65-F5344CB8AC3E}">
        <p14:creationId xmlns:p14="http://schemas.microsoft.com/office/powerpoint/2010/main" val="24668113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8CF302-E90C-25E0-A6BF-8523759B0D6C}"/>
              </a:ext>
            </a:extLst>
          </p:cNvPr>
          <p:cNvPicPr>
            <a:picLocks noChangeAspect="1"/>
          </p:cNvPicPr>
          <p:nvPr/>
        </p:nvPicPr>
        <p:blipFill>
          <a:blip r:embed="rId2"/>
          <a:stretch>
            <a:fillRect/>
          </a:stretch>
        </p:blipFill>
        <p:spPr>
          <a:xfrm>
            <a:off x="0" y="0"/>
            <a:ext cx="12301538" cy="6972300"/>
          </a:xfrm>
          <a:prstGeom prst="rect">
            <a:avLst/>
          </a:prstGeom>
          <a:blipFill dpi="0" rotWithShape="1">
            <a:blip r:embed="rId3">
              <a:alphaModFix amt="93698"/>
            </a:blip>
            <a:srcRect/>
            <a:tile tx="0" ty="0" sx="100000" sy="100000" flip="none" algn="tl"/>
          </a:blipFill>
        </p:spPr>
      </p:pic>
      <p:sp>
        <p:nvSpPr>
          <p:cNvPr id="4" name="TextBox 3">
            <a:extLst>
              <a:ext uri="{FF2B5EF4-FFF2-40B4-BE49-F238E27FC236}">
                <a16:creationId xmlns:a16="http://schemas.microsoft.com/office/drawing/2014/main" id="{D2A43B5E-E929-AC79-7019-743E0B6BFA21}"/>
              </a:ext>
            </a:extLst>
          </p:cNvPr>
          <p:cNvSpPr txBox="1"/>
          <p:nvPr/>
        </p:nvSpPr>
        <p:spPr>
          <a:xfrm>
            <a:off x="252413" y="964409"/>
            <a:ext cx="12049125" cy="1200329"/>
          </a:xfrm>
          <a:prstGeom prst="rect">
            <a:avLst/>
          </a:prstGeom>
          <a:noFill/>
        </p:spPr>
        <p:txBody>
          <a:bodyPr wrap="square" rtlCol="0">
            <a:spAutoFit/>
          </a:bodyPr>
          <a:lstStyle/>
          <a:p>
            <a:r>
              <a:rPr lang="en-NP" sz="2400" dirty="0">
                <a:solidFill>
                  <a:schemeClr val="bg1"/>
                </a:solidFill>
              </a:rPr>
              <a:t>Merge Sort is a divide and conquer algorithm. </a:t>
            </a:r>
            <a:r>
              <a:rPr lang="en-US" sz="2400" dirty="0">
                <a:solidFill>
                  <a:schemeClr val="bg1"/>
                </a:solidFill>
              </a:rPr>
              <a:t>I</a:t>
            </a:r>
            <a:r>
              <a:rPr lang="en-NP" sz="2400" dirty="0">
                <a:solidFill>
                  <a:schemeClr val="bg1"/>
                </a:solidFill>
              </a:rPr>
              <a:t>n each iteration, merge sort divides the input array into two equal subarrays, calls itself recursively for the two subarrays, and finally merges the two sorted halves. </a:t>
            </a:r>
            <a:endParaRPr lang="en-NP" sz="2400" dirty="0"/>
          </a:p>
        </p:txBody>
      </p:sp>
      <p:pic>
        <p:nvPicPr>
          <p:cNvPr id="6" name="Picture 5">
            <a:extLst>
              <a:ext uri="{FF2B5EF4-FFF2-40B4-BE49-F238E27FC236}">
                <a16:creationId xmlns:a16="http://schemas.microsoft.com/office/drawing/2014/main" id="{071BA3CF-FA96-F9C6-8332-64EC944A174E}"/>
              </a:ext>
            </a:extLst>
          </p:cNvPr>
          <p:cNvPicPr>
            <a:picLocks noChangeAspect="1"/>
          </p:cNvPicPr>
          <p:nvPr/>
        </p:nvPicPr>
        <p:blipFill>
          <a:blip r:embed="rId4"/>
          <a:stretch>
            <a:fillRect/>
          </a:stretch>
        </p:blipFill>
        <p:spPr>
          <a:xfrm>
            <a:off x="1366111" y="828678"/>
            <a:ext cx="7772400" cy="271462"/>
          </a:xfrm>
          <a:prstGeom prst="rect">
            <a:avLst/>
          </a:prstGeom>
        </p:spPr>
      </p:pic>
    </p:spTree>
    <p:extLst>
      <p:ext uri="{BB962C8B-B14F-4D97-AF65-F5344CB8AC3E}">
        <p14:creationId xmlns:p14="http://schemas.microsoft.com/office/powerpoint/2010/main" val="125175687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698"/>
            <a:lum/>
          </a:blip>
          <a:srcRect/>
          <a:stretch>
            <a:fillRect t="-12000" b="-12000"/>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5D0BD90-6384-4F42-BDBE-A945AF012A9F}"/>
              </a:ext>
            </a:extLst>
          </p:cNvPr>
          <p:cNvSpPr/>
          <p:nvPr/>
        </p:nvSpPr>
        <p:spPr>
          <a:xfrm>
            <a:off x="6003635" y="385357"/>
            <a:ext cx="184731" cy="923330"/>
          </a:xfrm>
          <a:prstGeom prst="rect">
            <a:avLst/>
          </a:prstGeom>
        </p:spPr>
        <p:txBody>
          <a:bodyPr wrap="none">
            <a:spAutoFit/>
          </a:bodyPr>
          <a:lstStyle/>
          <a:p>
            <a:pPr algn="ct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774192" y="139136"/>
            <a:ext cx="9948671" cy="707886"/>
          </a:xfrm>
          <a:prstGeom prst="rect">
            <a:avLst/>
          </a:prstGeom>
        </p:spPr>
        <p:txBody>
          <a:bodyPr wrap="square">
            <a:spAutoFit/>
          </a:bodyPr>
          <a:lstStyle/>
          <a:p>
            <a:pPr algn="ct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Time </a:t>
            </a:r>
            <a:r>
              <a:rPr lang="en-US" sz="4000" spc="300" dirty="0">
                <a:solidFill>
                  <a:schemeClr val="bg1"/>
                </a:solidFill>
                <a:effectLst>
                  <a:outerShdw blurRad="292100" sx="102000" sy="102000" algn="ctr" rotWithShape="0">
                    <a:prstClr val="black">
                      <a:alpha val="52000"/>
                    </a:prstClr>
                  </a:outerShdw>
                </a:effectLst>
                <a:latin typeface="Montserrat" panose="00000500000000000000" pitchFamily="2" charset="0"/>
              </a:rPr>
              <a:t>Complexity Of </a:t>
            </a: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Merge</a:t>
            </a:r>
            <a:r>
              <a:rPr lang="en-US" sz="4000" spc="300" dirty="0">
                <a:solidFill>
                  <a:schemeClr val="bg2">
                    <a:lumMod val="75000"/>
                  </a:schemeClr>
                </a:solidFill>
                <a:effectLst>
                  <a:outerShdw blurRad="292100" sx="102000" sy="102000" algn="ctr" rotWithShape="0">
                    <a:prstClr val="black">
                      <a:alpha val="52000"/>
                    </a:prstClr>
                  </a:outerShdw>
                </a:effectLst>
                <a:latin typeface="Montserrat" panose="00000500000000000000" pitchFamily="2" charset="0"/>
              </a:rPr>
              <a:t> </a:t>
            </a: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Sort</a:t>
            </a:r>
            <a:endParaRPr lang="en-LT" sz="4000" spc="30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5" name="TextBox 4">
            <a:extLst>
              <a:ext uri="{FF2B5EF4-FFF2-40B4-BE49-F238E27FC236}">
                <a16:creationId xmlns:a16="http://schemas.microsoft.com/office/drawing/2014/main" id="{60512DD1-A877-4E3B-04CC-E97EFAC86370}"/>
              </a:ext>
            </a:extLst>
          </p:cNvPr>
          <p:cNvSpPr txBox="1"/>
          <p:nvPr/>
        </p:nvSpPr>
        <p:spPr>
          <a:xfrm>
            <a:off x="627888" y="1009376"/>
            <a:ext cx="10936224" cy="369332"/>
          </a:xfrm>
          <a:prstGeom prst="rect">
            <a:avLst/>
          </a:prstGeom>
          <a:noFill/>
        </p:spPr>
        <p:txBody>
          <a:bodyPr wrap="square" rtlCol="0">
            <a:spAutoFit/>
          </a:bodyPr>
          <a:lstStyle/>
          <a:p>
            <a:endParaRPr lang="en-NP" dirty="0"/>
          </a:p>
        </p:txBody>
      </p:sp>
      <p:pic>
        <p:nvPicPr>
          <p:cNvPr id="3" name="Picture 2">
            <a:extLst>
              <a:ext uri="{FF2B5EF4-FFF2-40B4-BE49-F238E27FC236}">
                <a16:creationId xmlns:a16="http://schemas.microsoft.com/office/drawing/2014/main" id="{3958D678-3320-4D2D-472B-1645DFA896F1}"/>
              </a:ext>
            </a:extLst>
          </p:cNvPr>
          <p:cNvPicPr>
            <a:picLocks noChangeAspect="1"/>
          </p:cNvPicPr>
          <p:nvPr/>
        </p:nvPicPr>
        <p:blipFill>
          <a:blip r:embed="rId4"/>
          <a:stretch>
            <a:fillRect/>
          </a:stretch>
        </p:blipFill>
        <p:spPr>
          <a:xfrm>
            <a:off x="0" y="1308686"/>
            <a:ext cx="12192000" cy="5549313"/>
          </a:xfrm>
          <a:prstGeom prst="rect">
            <a:avLst/>
          </a:prstGeom>
        </p:spPr>
      </p:pic>
    </p:spTree>
    <p:extLst>
      <p:ext uri="{BB962C8B-B14F-4D97-AF65-F5344CB8AC3E}">
        <p14:creationId xmlns:p14="http://schemas.microsoft.com/office/powerpoint/2010/main" val="2154268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77AADD-4A15-F1F4-C09F-8828E14CEFA7}"/>
              </a:ext>
            </a:extLst>
          </p:cNvPr>
          <p:cNvPicPr>
            <a:picLocks noChangeAspect="1"/>
          </p:cNvPicPr>
          <p:nvPr/>
        </p:nvPicPr>
        <p:blipFill>
          <a:blip r:embed="rId2"/>
          <a:stretch>
            <a:fillRect/>
          </a:stretch>
        </p:blipFill>
        <p:spPr>
          <a:xfrm>
            <a:off x="0" y="0"/>
            <a:ext cx="12401550" cy="6972300"/>
          </a:xfrm>
          <a:prstGeom prst="rect">
            <a:avLst/>
          </a:prstGeom>
          <a:blipFill>
            <a:blip r:embed="rId3">
              <a:alphaModFix amt="93698"/>
            </a:blip>
            <a:tile tx="0" ty="0" sx="100000" sy="100000" flip="none" algn="tl"/>
          </a:blipFill>
        </p:spPr>
      </p:pic>
      <p:sp>
        <p:nvSpPr>
          <p:cNvPr id="5" name="TextBox 4">
            <a:extLst>
              <a:ext uri="{FF2B5EF4-FFF2-40B4-BE49-F238E27FC236}">
                <a16:creationId xmlns:a16="http://schemas.microsoft.com/office/drawing/2014/main" id="{7E5AD5C9-88BD-496C-4B7F-7EF377E08A2B}"/>
              </a:ext>
            </a:extLst>
          </p:cNvPr>
          <p:cNvSpPr txBox="1"/>
          <p:nvPr/>
        </p:nvSpPr>
        <p:spPr>
          <a:xfrm>
            <a:off x="242888" y="1055132"/>
            <a:ext cx="11949112" cy="1200329"/>
          </a:xfrm>
          <a:prstGeom prst="rect">
            <a:avLst/>
          </a:prstGeom>
          <a:noFill/>
        </p:spPr>
        <p:txBody>
          <a:bodyPr wrap="square" rtlCol="0">
            <a:spAutoFit/>
          </a:bodyPr>
          <a:lstStyle/>
          <a:p>
            <a:r>
              <a:rPr lang="en-NP" sz="2400" dirty="0">
                <a:solidFill>
                  <a:schemeClr val="bg1"/>
                </a:solidFill>
              </a:rPr>
              <a:t>Insertion Sort is a sorting algorithm in which the given array is divided into a sorted and an unsorted section. </a:t>
            </a:r>
            <a:r>
              <a:rPr lang="en-US" sz="2400" dirty="0">
                <a:solidFill>
                  <a:schemeClr val="bg1"/>
                </a:solidFill>
              </a:rPr>
              <a:t>I</a:t>
            </a:r>
            <a:r>
              <a:rPr lang="en-NP" sz="2400" dirty="0">
                <a:solidFill>
                  <a:schemeClr val="bg1"/>
                </a:solidFill>
              </a:rPr>
              <a:t>n each iteration, the element to be inserted has to find its optimal postion in the sorted subsequence and is then inserted while shifting the remaining elements to the right.</a:t>
            </a:r>
          </a:p>
        </p:txBody>
      </p:sp>
      <p:pic>
        <p:nvPicPr>
          <p:cNvPr id="7" name="Picture 6">
            <a:extLst>
              <a:ext uri="{FF2B5EF4-FFF2-40B4-BE49-F238E27FC236}">
                <a16:creationId xmlns:a16="http://schemas.microsoft.com/office/drawing/2014/main" id="{2C79F62D-A54B-4000-18B1-ADCFCB527C96}"/>
              </a:ext>
            </a:extLst>
          </p:cNvPr>
          <p:cNvPicPr>
            <a:picLocks noChangeAspect="1"/>
          </p:cNvPicPr>
          <p:nvPr/>
        </p:nvPicPr>
        <p:blipFill>
          <a:blip r:embed="rId4"/>
          <a:stretch>
            <a:fillRect/>
          </a:stretch>
        </p:blipFill>
        <p:spPr>
          <a:xfrm>
            <a:off x="2637698" y="795813"/>
            <a:ext cx="7772400" cy="375761"/>
          </a:xfrm>
          <a:prstGeom prst="rect">
            <a:avLst/>
          </a:prstGeom>
        </p:spPr>
      </p:pic>
    </p:spTree>
    <p:extLst>
      <p:ext uri="{BB962C8B-B14F-4D97-AF65-F5344CB8AC3E}">
        <p14:creationId xmlns:p14="http://schemas.microsoft.com/office/powerpoint/2010/main" val="846242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698"/>
            <a:lum/>
          </a:blip>
          <a:srcRect/>
          <a:stretch>
            <a:fillRect t="-12000" b="-12000"/>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5D0BD90-6384-4F42-BDBE-A945AF012A9F}"/>
              </a:ext>
            </a:extLst>
          </p:cNvPr>
          <p:cNvSpPr/>
          <p:nvPr/>
        </p:nvSpPr>
        <p:spPr>
          <a:xfrm>
            <a:off x="6003635" y="385357"/>
            <a:ext cx="184731" cy="923330"/>
          </a:xfrm>
          <a:prstGeom prst="rect">
            <a:avLst/>
          </a:prstGeom>
        </p:spPr>
        <p:txBody>
          <a:bodyPr wrap="none">
            <a:spAutoFit/>
          </a:bodyPr>
          <a:lstStyle/>
          <a:p>
            <a:pPr algn="ct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742216" y="139136"/>
            <a:ext cx="10522838" cy="707886"/>
          </a:xfrm>
          <a:prstGeom prst="rect">
            <a:avLst/>
          </a:prstGeom>
        </p:spPr>
        <p:txBody>
          <a:bodyPr wrap="square">
            <a:spAutoFit/>
          </a:bodyPr>
          <a:lstStyle/>
          <a:p>
            <a:pPr algn="ct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Time </a:t>
            </a:r>
            <a:r>
              <a:rPr lang="en-US" sz="4000" spc="300" dirty="0">
                <a:solidFill>
                  <a:schemeClr val="bg1"/>
                </a:solidFill>
                <a:effectLst>
                  <a:outerShdw blurRad="292100" sx="102000" sy="102000" algn="ctr" rotWithShape="0">
                    <a:prstClr val="black">
                      <a:alpha val="52000"/>
                    </a:prstClr>
                  </a:outerShdw>
                </a:effectLst>
                <a:latin typeface="Montserrat" panose="00000500000000000000" pitchFamily="2" charset="0"/>
              </a:rPr>
              <a:t>Complexity Of </a:t>
            </a: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Insertion</a:t>
            </a:r>
            <a:r>
              <a:rPr lang="en-US" sz="4000" spc="300" dirty="0">
                <a:solidFill>
                  <a:schemeClr val="bg2">
                    <a:lumMod val="75000"/>
                  </a:schemeClr>
                </a:solidFill>
                <a:effectLst>
                  <a:outerShdw blurRad="292100" sx="102000" sy="102000" algn="ctr" rotWithShape="0">
                    <a:prstClr val="black">
                      <a:alpha val="52000"/>
                    </a:prstClr>
                  </a:outerShdw>
                </a:effectLst>
                <a:latin typeface="Montserrat" panose="00000500000000000000" pitchFamily="2" charset="0"/>
              </a:rPr>
              <a:t> </a:t>
            </a:r>
            <a:r>
              <a:rPr lang="en-US" sz="4000" spc="300" dirty="0">
                <a:solidFill>
                  <a:schemeClr val="accent2"/>
                </a:solidFill>
                <a:effectLst>
                  <a:outerShdw blurRad="292100" sx="102000" sy="102000" algn="ctr" rotWithShape="0">
                    <a:prstClr val="black">
                      <a:alpha val="52000"/>
                    </a:prstClr>
                  </a:outerShdw>
                </a:effectLst>
                <a:latin typeface="Montserrat" panose="00000500000000000000" pitchFamily="2" charset="0"/>
              </a:rPr>
              <a:t>Sort</a:t>
            </a:r>
            <a:endParaRPr lang="en-LT" sz="4000" spc="30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5" name="TextBox 4">
            <a:extLst>
              <a:ext uri="{FF2B5EF4-FFF2-40B4-BE49-F238E27FC236}">
                <a16:creationId xmlns:a16="http://schemas.microsoft.com/office/drawing/2014/main" id="{60512DD1-A877-4E3B-04CC-E97EFAC86370}"/>
              </a:ext>
            </a:extLst>
          </p:cNvPr>
          <p:cNvSpPr txBox="1"/>
          <p:nvPr/>
        </p:nvSpPr>
        <p:spPr>
          <a:xfrm>
            <a:off x="627888" y="1009376"/>
            <a:ext cx="10936224" cy="369332"/>
          </a:xfrm>
          <a:prstGeom prst="rect">
            <a:avLst/>
          </a:prstGeom>
          <a:noFill/>
        </p:spPr>
        <p:txBody>
          <a:bodyPr wrap="square" rtlCol="0">
            <a:spAutoFit/>
          </a:bodyPr>
          <a:lstStyle/>
          <a:p>
            <a:endParaRPr lang="en-NP" dirty="0"/>
          </a:p>
        </p:txBody>
      </p:sp>
      <p:pic>
        <p:nvPicPr>
          <p:cNvPr id="4" name="Picture 3">
            <a:extLst>
              <a:ext uri="{FF2B5EF4-FFF2-40B4-BE49-F238E27FC236}">
                <a16:creationId xmlns:a16="http://schemas.microsoft.com/office/drawing/2014/main" id="{E3911BA3-C991-AFFF-27AD-2B2EB44178EC}"/>
              </a:ext>
            </a:extLst>
          </p:cNvPr>
          <p:cNvPicPr>
            <a:picLocks noChangeAspect="1"/>
          </p:cNvPicPr>
          <p:nvPr/>
        </p:nvPicPr>
        <p:blipFill>
          <a:blip r:embed="rId4"/>
          <a:stretch>
            <a:fillRect/>
          </a:stretch>
        </p:blipFill>
        <p:spPr>
          <a:xfrm>
            <a:off x="0" y="1471040"/>
            <a:ext cx="12192000" cy="5386959"/>
          </a:xfrm>
          <a:prstGeom prst="rect">
            <a:avLst/>
          </a:prstGeom>
        </p:spPr>
      </p:pic>
    </p:spTree>
    <p:extLst>
      <p:ext uri="{BB962C8B-B14F-4D97-AF65-F5344CB8AC3E}">
        <p14:creationId xmlns:p14="http://schemas.microsoft.com/office/powerpoint/2010/main" val="1737201903"/>
      </p:ext>
    </p:extLst>
  </p:cSld>
  <p:clrMapOvr>
    <a:masterClrMapping/>
  </p:clrMapOvr>
  <p:transition spd="slow">
    <p:push dir="u"/>
  </p:transition>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TotalTime>
  <Words>595</Words>
  <Application>Microsoft Macintosh PowerPoint</Application>
  <PresentationFormat>Widescreen</PresentationFormat>
  <Paragraphs>45</Paragraphs>
  <Slides>13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-apple-system</vt:lpstr>
      <vt:lpstr>Angsana New</vt:lpstr>
      <vt:lpstr>Arial</vt:lpstr>
      <vt:lpstr>Calibri</vt:lpstr>
      <vt:lpstr>Calibri Light</vt:lpstr>
      <vt:lpstr>Montserrat</vt:lpstr>
      <vt:lpstr>Raleway</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Ravin Marasini</cp:lastModifiedBy>
  <cp:revision>11</cp:revision>
  <dcterms:created xsi:type="dcterms:W3CDTF">2020-12-19T18:59:10Z</dcterms:created>
  <dcterms:modified xsi:type="dcterms:W3CDTF">2023-02-18T16:39:31Z</dcterms:modified>
</cp:coreProperties>
</file>